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Layouts/slideLayout1.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66" r:id="rId2"/>
    <p:sldId id="257" r:id="rId3"/>
    <p:sldId id="259" r:id="rId4"/>
    <p:sldId id="260" r:id="rId5"/>
    <p:sldId id="262" r:id="rId6"/>
    <p:sldId id="263" r:id="rId7"/>
    <p:sldId id="267" r:id="rId8"/>
    <p:sldId id="268" r:id="rId9"/>
    <p:sldId id="265" r:id="rId10"/>
    <p:sldId id="269" r:id="rId11"/>
    <p:sldId id="270" r:id="rId12"/>
    <p:sldId id="271" r:id="rId13"/>
    <p:sldId id="272" r:id="rId14"/>
    <p:sldId id="273" r:id="rId15"/>
    <p:sldId id="274" r:id="rId16"/>
    <p:sldId id="289" r:id="rId17"/>
    <p:sldId id="276" r:id="rId18"/>
    <p:sldId id="277" r:id="rId19"/>
    <p:sldId id="278" r:id="rId20"/>
    <p:sldId id="279" r:id="rId21"/>
    <p:sldId id="280" r:id="rId22"/>
    <p:sldId id="281" r:id="rId23"/>
    <p:sldId id="282" r:id="rId24"/>
    <p:sldId id="283" r:id="rId25"/>
    <p:sldId id="284" r:id="rId26"/>
    <p:sldId id="286" r:id="rId27"/>
    <p:sldId id="287" r:id="rId28"/>
    <p:sldId id="288" r:id="rId2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xmlns="" val="0"/>
    </p:ext>
    <p:ext uri="{D31A062A-798A-4329-ABDD-BBA856620510}">
      <p14:defaultImageDpi xmlns:p14="http://schemas.microsoft.com/office/powerpoint/2010/main" xmlns=""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horzBarState="maximized">
    <p:restoredLeft sz="14995" autoAdjust="0"/>
    <p:restoredTop sz="94660"/>
  </p:normalViewPr>
  <p:slideViewPr>
    <p:cSldViewPr snapToGrid="0">
      <p:cViewPr varScale="1">
        <p:scale>
          <a:sx n="69" d="100"/>
          <a:sy n="69" d="100"/>
        </p:scale>
        <p:origin x="-560" y="-68"/>
      </p:cViewPr>
      <p:guideLst>
        <p:guide orient="horz" pos="2160"/>
        <p:guide pos="3840"/>
      </p:guideLst>
    </p:cSldViewPr>
  </p:slideViewPr>
  <p:notesTextViewPr>
    <p:cViewPr>
      <p:scale>
        <a:sx n="1" d="1"/>
        <a:sy n="1" d="1"/>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C0-HD-BTM.png"/>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48A87A34-81AB-432B-8DAE-1953F412C126}" type="datetimeFigureOut">
              <a:rPr lang="en-US" dirty="0"/>
              <a:pPr/>
              <a:t>6/11/2020</a:t>
            </a:fld>
            <a:endParaRPr lang="en-US" dirty="0"/>
          </a:p>
        </p:txBody>
      </p:sp>
      <p:sp>
        <p:nvSpPr>
          <p:cNvPr id="5" name="Footer Placeholder 4"/>
          <p:cNvSpPr>
            <a:spLocks noGrp="1"/>
          </p:cNvSpPr>
          <p:nvPr>
            <p:ph type="ftr" sz="quarter" idx="11"/>
          </p:nvPr>
        </p:nvSpPr>
        <p:spPr>
          <a:xfrm>
            <a:off x="1371600" y="4323845"/>
            <a:ext cx="6400800" cy="365125"/>
          </a:xfrm>
        </p:spPr>
        <p:txBody>
          <a:bodyPr/>
          <a:lstStyle/>
          <a:p>
            <a:endParaRPr lang="en-US" dirty="0"/>
          </a:p>
        </p:txBody>
      </p:sp>
      <p:sp>
        <p:nvSpPr>
          <p:cNvPr id="6" name="Slide Number Placeholder 5"/>
          <p:cNvSpPr>
            <a:spLocks noGrp="1"/>
          </p:cNvSpPr>
          <p:nvPr>
            <p:ph type="sldNum" sz="quarter" idx="12"/>
          </p:nvPr>
        </p:nvSpPr>
        <p:spPr>
          <a:xfrm>
            <a:off x="8077200" y="1430866"/>
            <a:ext cx="2743200" cy="365125"/>
          </a:xfrm>
        </p:spPr>
        <p:txBody>
          <a:bodyPr/>
          <a:lstStyle/>
          <a:p>
            <a:fld id="{6D22F896-40B5-4ADD-8801-0D06FADFA09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pPr/>
              <a:t>6/11/2020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dirty="0"/>
              <a:pPr/>
              <a:t>6/11/2020</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3" name="Picture 12" descr="C0-HD-BTM.png"/>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dirty="0"/>
              <a:pPr/>
              <a:t>6/11/2020</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pPr/>
              <a:t>‹#›</a:t>
            </a:fld>
            <a:endParaRPr lang="en-US" dirty="0"/>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48A87A34-81AB-432B-8DAE-1953F412C126}" type="datetimeFigureOut">
              <a:rPr lang="en-US" dirty="0"/>
              <a:pPr/>
              <a:t>6/11/2020</a:t>
            </a:fld>
            <a:endParaRPr lang="en-US" dirty="0"/>
          </a:p>
        </p:txBody>
      </p:sp>
      <p:sp>
        <p:nvSpPr>
          <p:cNvPr id="6" name="Footer Placeholder 5"/>
          <p:cNvSpPr>
            <a:spLocks noGrp="1"/>
          </p:cNvSpPr>
          <p:nvPr>
            <p:ph type="ftr" sz="quarter" idx="11"/>
          </p:nvPr>
        </p:nvSpPr>
        <p:spPr>
          <a:xfrm>
            <a:off x="685800" y="378883"/>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pPr/>
              <a:t>6/11/2020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pPr/>
              <a:t>6/11/2020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pPr/>
              <a:t>6/11/2020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48A87A34-81AB-432B-8DAE-1953F412C126}" type="datetimeFigureOut">
              <a:rPr lang="en-US" dirty="0"/>
              <a:pPr/>
              <a:t>6/11/2020</a:t>
            </a:fld>
            <a:endParaRPr lang="en-US" dirty="0"/>
          </a:p>
        </p:txBody>
      </p:sp>
      <p:sp>
        <p:nvSpPr>
          <p:cNvPr id="5" name="Footer Placeholder 4"/>
          <p:cNvSpPr>
            <a:spLocks noGrp="1"/>
          </p:cNvSpPr>
          <p:nvPr>
            <p:ph type="ftr" sz="quarter" idx="11"/>
          </p:nvPr>
        </p:nvSpPr>
        <p:spPr>
          <a:xfrm>
            <a:off x="685800" y="381000"/>
            <a:ext cx="6991492" cy="36512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6D22F896-40B5-4ADD-8801-0D06FADFA09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pPr/>
              <a:t>6/11/2020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dirty="0"/>
              <a:pPr/>
              <a:t>6/11/2020</a:t>
            </a:fld>
            <a:endParaRPr lang="en-US" dirty="0"/>
          </a:p>
        </p:txBody>
      </p:sp>
      <p:sp>
        <p:nvSpPr>
          <p:cNvPr id="5" name="Footer Placeholder 4"/>
          <p:cNvSpPr>
            <a:spLocks noGrp="1"/>
          </p:cNvSpPr>
          <p:nvPr>
            <p:ph type="ftr" sz="quarter" idx="11"/>
          </p:nvPr>
        </p:nvSpPr>
        <p:spPr>
          <a:xfrm>
            <a:off x="685800" y="381001"/>
            <a:ext cx="6991492" cy="36406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6D22F896-40B5-4ADD-8801-0D06FADFA09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pPr/>
              <a:t>6/11/2020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pPr/>
              <a:t>6/11/2020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pPr/>
              <a:t>6/11/2020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pPr/>
              <a:t>6/11/2020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pPr/>
              <a:t>6/11/2020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pPr/>
              <a:t>6/11/2020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C0-HD-TOP.png"/>
          <p:cNvPicPr>
            <a:picLocks noChangeAspect="1"/>
          </p:cNvPicPr>
          <p:nvPr/>
        </p:nvPicPr>
        <p:blipFill>
          <a:blip r:embed="rId19">
            <a:extLst>
              <a:ext uri="{28A0092B-C50C-407E-A947-70E740481C1C}">
                <a14:useLocalDpi xmlns:a14="http://schemas.microsoft.com/office/drawing/2010/main" xmlns=""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6/11/2020</a:t>
            </a:fld>
            <a:endParaRPr lang="en-US" dirty="0"/>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10BB35D-AA62-4590-A797-61D44895D69D}"/>
              </a:ext>
            </a:extLst>
          </p:cNvPr>
          <p:cNvSpPr>
            <a:spLocks noGrp="1"/>
          </p:cNvSpPr>
          <p:nvPr>
            <p:ph type="title"/>
          </p:nvPr>
        </p:nvSpPr>
        <p:spPr>
          <a:xfrm>
            <a:off x="685800" y="764372"/>
            <a:ext cx="10820400" cy="1721375"/>
          </a:xfrm>
        </p:spPr>
        <p:txBody>
          <a:bodyPr>
            <a:normAutofit fontScale="90000"/>
          </a:bodyPr>
          <a:lstStyle/>
          <a:p>
            <a:pPr algn="ctr"/>
            <a:r>
              <a:rPr lang="en-IN" sz="6000" dirty="0">
                <a:solidFill>
                  <a:schemeClr val="accent6">
                    <a:lumMod val="40000"/>
                    <a:lumOff val="60000"/>
                  </a:schemeClr>
                </a:solidFill>
                <a:latin typeface="Calibri" panose="020F0502020204030204" pitchFamily="34" charset="0"/>
                <a:cs typeface="Calibri" panose="020F0502020204030204" pitchFamily="34" charset="0"/>
              </a:rPr>
              <a:t>                                                      Project title:</a:t>
            </a:r>
            <a:br>
              <a:rPr lang="en-IN" sz="6000" dirty="0">
                <a:solidFill>
                  <a:schemeClr val="accent6">
                    <a:lumMod val="40000"/>
                    <a:lumOff val="60000"/>
                  </a:schemeClr>
                </a:solidFill>
                <a:latin typeface="Calibri" panose="020F0502020204030204" pitchFamily="34" charset="0"/>
                <a:cs typeface="Calibri" panose="020F0502020204030204" pitchFamily="34" charset="0"/>
              </a:rPr>
            </a:br>
            <a:r>
              <a:rPr lang="en-IN" sz="3600" dirty="0">
                <a:solidFill>
                  <a:schemeClr val="accent1">
                    <a:lumMod val="60000"/>
                    <a:lumOff val="40000"/>
                  </a:schemeClr>
                </a:solidFill>
                <a:latin typeface="Calibri" panose="020F0502020204030204" pitchFamily="34" charset="0"/>
                <a:cs typeface="Calibri" panose="020F0502020204030204" pitchFamily="34" charset="0"/>
              </a:rPr>
              <a:t>Identify signs of diabetic retinopathy in eye images</a:t>
            </a:r>
          </a:p>
        </p:txBody>
      </p:sp>
      <p:sp>
        <p:nvSpPr>
          <p:cNvPr id="3" name="Content Placeholder 2">
            <a:extLst>
              <a:ext uri="{FF2B5EF4-FFF2-40B4-BE49-F238E27FC236}">
                <a16:creationId xmlns:a16="http://schemas.microsoft.com/office/drawing/2014/main" xmlns="" id="{25BC9952-066D-415D-9380-0D46609DAAF1}"/>
              </a:ext>
            </a:extLst>
          </p:cNvPr>
          <p:cNvSpPr>
            <a:spLocks noGrp="1"/>
          </p:cNvSpPr>
          <p:nvPr>
            <p:ph idx="1"/>
          </p:nvPr>
        </p:nvSpPr>
        <p:spPr/>
        <p:txBody>
          <a:bodyPr/>
          <a:lstStyle/>
          <a:p>
            <a:pPr marL="0" indent="0">
              <a:buNone/>
            </a:pPr>
            <a:endParaRPr lang="en-IN" dirty="0"/>
          </a:p>
          <a:p>
            <a:pPr marL="0" indent="0" algn="ctr">
              <a:buNone/>
            </a:pPr>
            <a:r>
              <a:rPr lang="en-IN" sz="2800" dirty="0">
                <a:solidFill>
                  <a:schemeClr val="accent6">
                    <a:lumMod val="40000"/>
                    <a:lumOff val="60000"/>
                  </a:schemeClr>
                </a:solidFill>
              </a:rPr>
              <a:t>BY</a:t>
            </a:r>
          </a:p>
          <a:p>
            <a:pPr marL="0" indent="0" algn="ctr">
              <a:buNone/>
            </a:pPr>
            <a:r>
              <a:rPr lang="en-IN" sz="2800" dirty="0">
                <a:solidFill>
                  <a:schemeClr val="accent1">
                    <a:lumMod val="60000"/>
                    <a:lumOff val="40000"/>
                  </a:schemeClr>
                </a:solidFill>
                <a:latin typeface="Calibri" panose="020F0502020204030204" pitchFamily="34" charset="0"/>
                <a:cs typeface="Calibri" panose="020F0502020204030204" pitchFamily="34" charset="0"/>
              </a:rPr>
              <a:t>A.G.PRASOONA</a:t>
            </a:r>
          </a:p>
          <a:p>
            <a:pPr marL="0" indent="0" algn="ctr">
              <a:buNone/>
            </a:pPr>
            <a:r>
              <a:rPr lang="en-IN" sz="2800" dirty="0">
                <a:solidFill>
                  <a:schemeClr val="accent1">
                    <a:lumMod val="60000"/>
                    <a:lumOff val="40000"/>
                  </a:schemeClr>
                </a:solidFill>
                <a:latin typeface="Calibri" panose="020F0502020204030204" pitchFamily="34" charset="0"/>
                <a:cs typeface="Calibri" panose="020F0502020204030204" pitchFamily="34" charset="0"/>
              </a:rPr>
              <a:t> A.NEELIMA DEVI</a:t>
            </a:r>
          </a:p>
          <a:p>
            <a:pPr marL="0" indent="0" algn="ctr">
              <a:buNone/>
            </a:pPr>
            <a:r>
              <a:rPr lang="en-IN" sz="2800" dirty="0">
                <a:solidFill>
                  <a:schemeClr val="accent1">
                    <a:lumMod val="60000"/>
                    <a:lumOff val="40000"/>
                  </a:schemeClr>
                </a:solidFill>
                <a:latin typeface="Calibri" panose="020F0502020204030204" pitchFamily="34" charset="0"/>
                <a:cs typeface="Calibri" panose="020F0502020204030204" pitchFamily="34" charset="0"/>
              </a:rPr>
              <a:t>KOTLA CHINMAI</a:t>
            </a:r>
          </a:p>
          <a:p>
            <a:pPr marL="0" indent="0" algn="ctr">
              <a:buNone/>
            </a:pPr>
            <a:r>
              <a:rPr lang="en-IN" sz="2800" dirty="0">
                <a:solidFill>
                  <a:schemeClr val="accent1">
                    <a:lumMod val="60000"/>
                    <a:lumOff val="40000"/>
                  </a:schemeClr>
                </a:solidFill>
                <a:latin typeface="Calibri" panose="020F0502020204030204" pitchFamily="34" charset="0"/>
                <a:cs typeface="Calibri" panose="020F0502020204030204" pitchFamily="34" charset="0"/>
              </a:rPr>
              <a:t>      SRUJANA MIRIYALA</a:t>
            </a:r>
          </a:p>
        </p:txBody>
      </p:sp>
    </p:spTree>
    <p:extLst>
      <p:ext uri="{BB962C8B-B14F-4D97-AF65-F5344CB8AC3E}">
        <p14:creationId xmlns:p14="http://schemas.microsoft.com/office/powerpoint/2010/main" xmlns="" val="42959491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0916F71D-BDFC-47A8-AE45-F5E248C9C39D}"/>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xmlns="" val="52229315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D3482AF3-BDF1-434F-86C9-AF281CB9F539}"/>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xmlns="" val="16384273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71D0A27A-76D4-4791-9B23-EB7E1B48B2D5}"/>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xmlns="" val="314939157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05A5EB7A-08FF-40DE-A71D-4499D7F06A8D}"/>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xmlns="" val="129255452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3B560706-687F-40C8-93FA-5C6D90E5B735}"/>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xmlns="" val="410681514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3DD9613F-BED0-4A62-ACF1-2F02DA54FF89}"/>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xmlns="" val="151177306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2772F11F-215C-4CA0-92E9-131523BC3BE0}"/>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xmlns="" val="256254000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0C51B6C9-26F6-42B1-B0AC-4D61E8098D30}"/>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xmlns="" val="306471016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AED62A82-2FE3-4F0C-88D8-24AC155D7AC7}"/>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xmlns="" val="137526203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7718199E-830C-495F-A2BD-E6D091B4B888}"/>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xmlns="" val="362968952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DE355CF-7059-470C-82F8-BC9168C93EA7}"/>
              </a:ext>
            </a:extLst>
          </p:cNvPr>
          <p:cNvSpPr>
            <a:spLocks noGrp="1"/>
          </p:cNvSpPr>
          <p:nvPr>
            <p:ph type="title"/>
          </p:nvPr>
        </p:nvSpPr>
        <p:spPr>
          <a:xfrm>
            <a:off x="685800" y="764373"/>
            <a:ext cx="10820400" cy="1293028"/>
          </a:xfrm>
        </p:spPr>
        <p:txBody>
          <a:bodyPr>
            <a:normAutofit/>
          </a:bodyPr>
          <a:lstStyle/>
          <a:p>
            <a:pPr algn="l"/>
            <a:r>
              <a:rPr lang="en-IN" sz="5400" dirty="0">
                <a:solidFill>
                  <a:schemeClr val="accent6">
                    <a:lumMod val="40000"/>
                    <a:lumOff val="60000"/>
                  </a:schemeClr>
                </a:solidFill>
                <a:latin typeface="Calibri" panose="020F0502020204030204" pitchFamily="34" charset="0"/>
                <a:cs typeface="Calibri" panose="020F0502020204030204" pitchFamily="34" charset="0"/>
              </a:rPr>
              <a:t>introduction</a:t>
            </a:r>
          </a:p>
        </p:txBody>
      </p:sp>
      <p:sp>
        <p:nvSpPr>
          <p:cNvPr id="3" name="Content Placeholder 2">
            <a:extLst>
              <a:ext uri="{FF2B5EF4-FFF2-40B4-BE49-F238E27FC236}">
                <a16:creationId xmlns:a16="http://schemas.microsoft.com/office/drawing/2014/main" xmlns="" id="{46A28C3D-DE35-4B13-9933-FCB4571D375A}"/>
              </a:ext>
            </a:extLst>
          </p:cNvPr>
          <p:cNvSpPr>
            <a:spLocks noGrp="1"/>
          </p:cNvSpPr>
          <p:nvPr>
            <p:ph idx="1"/>
          </p:nvPr>
        </p:nvSpPr>
        <p:spPr/>
        <p:txBody>
          <a:bodyPr/>
          <a:lstStyle/>
          <a:p>
            <a:r>
              <a:rPr lang="en-US" sz="3600" dirty="0">
                <a:solidFill>
                  <a:schemeClr val="accent1">
                    <a:lumMod val="60000"/>
                    <a:lumOff val="40000"/>
                  </a:schemeClr>
                </a:solidFill>
                <a:latin typeface="Calibri" panose="020F0502020204030204" pitchFamily="34" charset="0"/>
                <a:cs typeface="Calibri" panose="020F0502020204030204" pitchFamily="34" charset="0"/>
              </a:rPr>
              <a:t>Overview</a:t>
            </a:r>
          </a:p>
          <a:p>
            <a:r>
              <a:rPr lang="en-US" sz="2400" dirty="0">
                <a:latin typeface="Calibri" panose="020F0502020204030204" pitchFamily="34" charset="0"/>
                <a:cs typeface="Calibri" panose="020F0502020204030204" pitchFamily="34" charset="0"/>
              </a:rPr>
              <a:t>Diabetic retinopathy is a diabetes complication that affects eyes. It's caused by damage to the blood vessels of the light-sensitive tissue at the back of the eye (retina).</a:t>
            </a:r>
          </a:p>
          <a:p>
            <a:r>
              <a:rPr lang="en-US" sz="2400" dirty="0">
                <a:latin typeface="Calibri" panose="020F0502020204030204" pitchFamily="34" charset="0"/>
                <a:cs typeface="Calibri" panose="020F0502020204030204" pitchFamily="34" charset="0"/>
              </a:rPr>
              <a:t>At first, diabetic retinopathy may cause no symptoms or only mild vision problems. Eventually, it can cause blindness.</a:t>
            </a:r>
          </a:p>
          <a:p>
            <a:r>
              <a:rPr lang="en-US" sz="2400" dirty="0">
                <a:latin typeface="Calibri" panose="020F0502020204030204" pitchFamily="34" charset="0"/>
                <a:cs typeface="Calibri" panose="020F0502020204030204" pitchFamily="34" charset="0"/>
              </a:rPr>
              <a:t>The condition can develop in anyone who has type 1 or type 2 diabetes. The longer you have diabetes and the less controlled your blood sugar is, the more likely you are to develop this eye complication.</a:t>
            </a:r>
          </a:p>
          <a:p>
            <a:endParaRPr lang="en-IN" dirty="0"/>
          </a:p>
        </p:txBody>
      </p:sp>
    </p:spTree>
    <p:extLst>
      <p:ext uri="{BB962C8B-B14F-4D97-AF65-F5344CB8AC3E}">
        <p14:creationId xmlns:p14="http://schemas.microsoft.com/office/powerpoint/2010/main" xmlns="" val="126213496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FC876EDB-5A62-41F0-95E2-2716B1E77041}"/>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xmlns="" val="299004464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157129F7-3C3D-4EC5-B740-B983A343A2CB}"/>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xmlns="" val="166602726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5067A153-08F8-47B8-901D-61D7BE98165A}"/>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xmlns="" val="175831650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D58D72A0-901E-407A-BAF7-45FBB08118EC}"/>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xmlns="" val="304398819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87324F02-43A9-4311-9125-FA1D3301B0B8}"/>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xmlns="" val="423607878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67700FC-2D05-4E2B-8845-FB69597B7BF0}"/>
              </a:ext>
            </a:extLst>
          </p:cNvPr>
          <p:cNvSpPr>
            <a:spLocks noGrp="1"/>
          </p:cNvSpPr>
          <p:nvPr>
            <p:ph type="title"/>
          </p:nvPr>
        </p:nvSpPr>
        <p:spPr>
          <a:xfrm>
            <a:off x="685800" y="764373"/>
            <a:ext cx="10820400" cy="1293028"/>
          </a:xfrm>
        </p:spPr>
        <p:txBody>
          <a:bodyPr>
            <a:normAutofit/>
          </a:bodyPr>
          <a:lstStyle/>
          <a:p>
            <a:pPr algn="l"/>
            <a:r>
              <a:rPr lang="en-IN" sz="5400" dirty="0">
                <a:solidFill>
                  <a:schemeClr val="accent6">
                    <a:lumMod val="40000"/>
                    <a:lumOff val="60000"/>
                  </a:schemeClr>
                </a:solidFill>
                <a:latin typeface="Calibri" panose="020F0502020204030204" pitchFamily="34" charset="0"/>
                <a:cs typeface="Calibri" panose="020F0502020204030204" pitchFamily="34" charset="0"/>
              </a:rPr>
              <a:t>conclusion</a:t>
            </a:r>
          </a:p>
        </p:txBody>
      </p:sp>
      <p:sp>
        <p:nvSpPr>
          <p:cNvPr id="3" name="Content Placeholder 2">
            <a:extLst>
              <a:ext uri="{FF2B5EF4-FFF2-40B4-BE49-F238E27FC236}">
                <a16:creationId xmlns:a16="http://schemas.microsoft.com/office/drawing/2014/main" xmlns="" id="{F00C0078-4CB5-4781-8C5C-62B951F97111}"/>
              </a:ext>
            </a:extLst>
          </p:cNvPr>
          <p:cNvSpPr>
            <a:spLocks noGrp="1"/>
          </p:cNvSpPr>
          <p:nvPr>
            <p:ph idx="1"/>
          </p:nvPr>
        </p:nvSpPr>
        <p:spPr/>
        <p:txBody>
          <a:bodyPr>
            <a:noAutofit/>
          </a:bodyPr>
          <a:lstStyle/>
          <a:p>
            <a:pPr marL="0" indent="0">
              <a:buNone/>
            </a:pPr>
            <a:r>
              <a:rPr lang="en-US" sz="2800" dirty="0">
                <a:latin typeface="Calibri" panose="020F0502020204030204" pitchFamily="34" charset="0"/>
                <a:cs typeface="Calibri" panose="020F0502020204030204" pitchFamily="34" charset="0"/>
              </a:rPr>
              <a:t>Automated detection and screening offers a unique opportunity to prevent a significant proportion of vision loss in our population. In recent years, researchers have added CNNs into the set of algorithms used to screen for diabetic disease. CNNs promise to leverage the large amounts of images that have been amassed for physician interpreted screening and learn from raw pixels. The high variance and low bias of these models could allow CNNs to diagnose a wider range of nondiabetic diseases as well.</a:t>
            </a:r>
            <a:endParaRPr lang="en-IN" sz="28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xmlns="" val="241272716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72DBD64A-962F-4A4F-8744-E36A93BCCA7E}"/>
              </a:ext>
            </a:extLst>
          </p:cNvPr>
          <p:cNvSpPr>
            <a:spLocks noGrp="1"/>
          </p:cNvSpPr>
          <p:nvPr>
            <p:ph idx="1"/>
          </p:nvPr>
        </p:nvSpPr>
        <p:spPr>
          <a:xfrm>
            <a:off x="685800" y="1455938"/>
            <a:ext cx="10820400" cy="5166804"/>
          </a:xfrm>
        </p:spPr>
        <p:txBody>
          <a:bodyPr>
            <a:normAutofit/>
          </a:bodyPr>
          <a:lstStyle/>
          <a:p>
            <a:r>
              <a:rPr lang="en-US" sz="2400" dirty="0">
                <a:latin typeface="Calibri" panose="020F0502020204030204" pitchFamily="34" charset="0"/>
                <a:cs typeface="Calibri" panose="020F0502020204030204" pitchFamily="34" charset="0"/>
              </a:rPr>
              <a:t>However, while we achieve state-of-the-art performance with CNNs using binary classifiers, the model performance degrades with increasing number of classes. Though it is tempting to surmise that more data may be better, previous work in the field has corroborated that CNN ability to tolerate scale variations is restricted and others have suggested that in the case of retinal images, more data cannot supplement for this inherent limitatio25,14. Gulshan et al. reported a 93-96% recall for binary classification of disease but reports that recall is not improved when training with 60,000 samples vs 120,000 samples of a private dataset.</a:t>
            </a:r>
          </a:p>
          <a:p>
            <a:r>
              <a:rPr lang="en-US" sz="2400" dirty="0">
                <a:latin typeface="Calibri" panose="020F0502020204030204" pitchFamily="34" charset="0"/>
                <a:cs typeface="Calibri" panose="020F0502020204030204" pitchFamily="34" charset="0"/>
              </a:rPr>
              <a:t>Visualizations of the features learned by CNNs reveal that the signals used for classification reside in a portion of the image clearly visible by the observer26. Moderate and severe diabetic retinal images contain macroscopic features at a scale that current CNN architectures, such as those available from the ImageNet visual database, are optimized to classify. Conversely, the features that distinguish mild vs normal disease reside in less than 1% of the total pixel volume, a level of subtleness that is often difficult for human interpreters to detect.</a:t>
            </a:r>
          </a:p>
          <a:p>
            <a:endParaRPr lang="en-IN" dirty="0"/>
          </a:p>
        </p:txBody>
      </p:sp>
    </p:spTree>
    <p:extLst>
      <p:ext uri="{BB962C8B-B14F-4D97-AF65-F5344CB8AC3E}">
        <p14:creationId xmlns:p14="http://schemas.microsoft.com/office/powerpoint/2010/main" xmlns="" val="370600208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1D04627A-99A3-4A63-82C4-8A92F2D6DFB3}"/>
              </a:ext>
            </a:extLst>
          </p:cNvPr>
          <p:cNvSpPr>
            <a:spLocks noGrp="1"/>
          </p:cNvSpPr>
          <p:nvPr>
            <p:ph idx="1"/>
          </p:nvPr>
        </p:nvSpPr>
        <p:spPr/>
        <p:txBody>
          <a:bodyPr>
            <a:noAutofit/>
          </a:bodyPr>
          <a:lstStyle/>
          <a:p>
            <a:r>
              <a:rPr lang="en-US" sz="2400" dirty="0">
                <a:latin typeface="Calibri" panose="020F0502020204030204" pitchFamily="34" charset="0"/>
                <a:cs typeface="Calibri" panose="020F0502020204030204" pitchFamily="34" charset="0"/>
              </a:rPr>
              <a:t>Medical images are fraught with subtle features that can be crucial for diagnosis. Fortunately, the most often deployed architectures have been optimized to recognize macroscopic features such as those present in the ImageNet dataset. We may therefore require a new paradigm for diagnosing diseases via CNN models. This could be a two stage lesion detection pipeline that involves feature localization followed by classification and further preprocessing steps to segment out pathologies difficult to discern by manual inspection, and finally rebalancing network weights to account for class imbalances seen in medical datasets. Overall, our future goals involve improving detection of mild disease and transitioning to more challenging and beneficial multi-grade disease detection.</a:t>
            </a:r>
            <a:endParaRPr lang="en-IN" sz="2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xmlns="" val="342564845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E1262FF-0EDC-49CE-8015-0A0D08028BCB}"/>
              </a:ext>
            </a:extLst>
          </p:cNvPr>
          <p:cNvSpPr>
            <a:spLocks noGrp="1"/>
          </p:cNvSpPr>
          <p:nvPr>
            <p:ph type="title"/>
          </p:nvPr>
        </p:nvSpPr>
        <p:spPr>
          <a:xfrm>
            <a:off x="1790700" y="3081445"/>
            <a:ext cx="8610600" cy="1293028"/>
          </a:xfrm>
        </p:spPr>
        <p:txBody>
          <a:bodyPr>
            <a:normAutofit/>
          </a:bodyPr>
          <a:lstStyle/>
          <a:p>
            <a:pPr algn="ctr"/>
            <a:r>
              <a:rPr lang="en-IN" sz="6600" dirty="0">
                <a:solidFill>
                  <a:schemeClr val="accent1">
                    <a:lumMod val="60000"/>
                    <a:lumOff val="40000"/>
                  </a:schemeClr>
                </a:solidFill>
                <a:latin typeface="Calibri" panose="020F0502020204030204" pitchFamily="34" charset="0"/>
                <a:cs typeface="Calibri" panose="020F0502020204030204" pitchFamily="34" charset="0"/>
              </a:rPr>
              <a:t>Thank you</a:t>
            </a:r>
          </a:p>
        </p:txBody>
      </p:sp>
    </p:spTree>
    <p:extLst>
      <p:ext uri="{BB962C8B-B14F-4D97-AF65-F5344CB8AC3E}">
        <p14:creationId xmlns:p14="http://schemas.microsoft.com/office/powerpoint/2010/main" xmlns="" val="228199664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3422656-DBCD-4550-A8A2-F17DCD21F756}"/>
              </a:ext>
            </a:extLst>
          </p:cNvPr>
          <p:cNvSpPr>
            <a:spLocks noGrp="1"/>
          </p:cNvSpPr>
          <p:nvPr>
            <p:ph type="title"/>
          </p:nvPr>
        </p:nvSpPr>
        <p:spPr>
          <a:xfrm>
            <a:off x="142043" y="603682"/>
            <a:ext cx="11364157" cy="5974671"/>
          </a:xfrm>
        </p:spPr>
        <p:txBody>
          <a:bodyPr>
            <a:normAutofit/>
          </a:bodyPr>
          <a:lstStyle/>
          <a:p>
            <a:pPr marL="571500" indent="-571500" algn="l">
              <a:buFont typeface="Arial" panose="020B0604020202020204" pitchFamily="34" charset="0"/>
              <a:buChar char="•"/>
            </a:pPr>
            <a:r>
              <a:rPr lang="en-US" sz="3600" dirty="0">
                <a:solidFill>
                  <a:schemeClr val="accent1">
                    <a:lumMod val="60000"/>
                    <a:lumOff val="40000"/>
                  </a:schemeClr>
                </a:solidFill>
                <a:latin typeface="Calibri" panose="020F0502020204030204" pitchFamily="34" charset="0"/>
                <a:cs typeface="Calibri" panose="020F0502020204030204" pitchFamily="34" charset="0"/>
              </a:rPr>
              <a:t>Symptoms</a:t>
            </a:r>
            <a:br>
              <a:rPr lang="en-US" sz="3600" dirty="0">
                <a:solidFill>
                  <a:schemeClr val="accent1">
                    <a:lumMod val="60000"/>
                    <a:lumOff val="40000"/>
                  </a:schemeClr>
                </a:solidFill>
                <a:latin typeface="Calibri" panose="020F0502020204030204" pitchFamily="34" charset="0"/>
                <a:cs typeface="Calibri" panose="020F0502020204030204" pitchFamily="34" charset="0"/>
              </a:rPr>
            </a:br>
            <a:r>
              <a:rPr lang="en-US" sz="3600" dirty="0"/>
              <a:t/>
            </a:r>
            <a:br>
              <a:rPr lang="en-US" sz="3600" dirty="0"/>
            </a:br>
            <a:r>
              <a:rPr lang="en-US" sz="2700" dirty="0">
                <a:latin typeface="Calibri" panose="020F0502020204030204" pitchFamily="34" charset="0"/>
                <a:cs typeface="Calibri" panose="020F0502020204030204" pitchFamily="34" charset="0"/>
              </a:rPr>
              <a:t>You might not have symptoms in the early stages of diabetic retinopathy. As the condition progresses, diabetic retinopathy symptoms may include:</a:t>
            </a:r>
            <a:br>
              <a:rPr lang="en-US" sz="2700" dirty="0">
                <a:latin typeface="Calibri" panose="020F0502020204030204" pitchFamily="34" charset="0"/>
                <a:cs typeface="Calibri" panose="020F0502020204030204" pitchFamily="34" charset="0"/>
              </a:rPr>
            </a:br>
            <a:r>
              <a:rPr lang="en-US" sz="2700" dirty="0"/>
              <a:t/>
            </a:r>
            <a:br>
              <a:rPr lang="en-US" sz="2700" dirty="0"/>
            </a:br>
            <a:r>
              <a:rPr lang="en-US" sz="2400" dirty="0"/>
              <a:t>        </a:t>
            </a:r>
            <a:r>
              <a:rPr lang="en-US" sz="2400" dirty="0">
                <a:latin typeface="Calibri" panose="020F0502020204030204" pitchFamily="34" charset="0"/>
                <a:cs typeface="Calibri" panose="020F0502020204030204" pitchFamily="34" charset="0"/>
              </a:rPr>
              <a:t>Spots or dark strings floating in your vision (floaters).</a:t>
            </a:r>
            <a:br>
              <a:rPr lang="en-US" sz="2400" dirty="0">
                <a:latin typeface="Calibri" panose="020F0502020204030204" pitchFamily="34" charset="0"/>
                <a:cs typeface="Calibri" panose="020F0502020204030204" pitchFamily="34" charset="0"/>
              </a:rPr>
            </a:br>
            <a:r>
              <a:rPr lang="en-US" sz="2400" dirty="0">
                <a:latin typeface="Calibri" panose="020F0502020204030204" pitchFamily="34" charset="0"/>
                <a:cs typeface="Calibri" panose="020F0502020204030204" pitchFamily="34" charset="0"/>
              </a:rPr>
              <a:t>          Blurred vision.</a:t>
            </a:r>
            <a:br>
              <a:rPr lang="en-US" sz="2400" dirty="0">
                <a:latin typeface="Calibri" panose="020F0502020204030204" pitchFamily="34" charset="0"/>
                <a:cs typeface="Calibri" panose="020F0502020204030204" pitchFamily="34" charset="0"/>
              </a:rPr>
            </a:br>
            <a:r>
              <a:rPr lang="en-US" sz="2400" dirty="0">
                <a:latin typeface="Calibri" panose="020F0502020204030204" pitchFamily="34" charset="0"/>
                <a:cs typeface="Calibri" panose="020F0502020204030204" pitchFamily="34" charset="0"/>
              </a:rPr>
              <a:t>          Fluctuating vision.</a:t>
            </a:r>
            <a:br>
              <a:rPr lang="en-US" sz="2400" dirty="0">
                <a:latin typeface="Calibri" panose="020F0502020204030204" pitchFamily="34" charset="0"/>
                <a:cs typeface="Calibri" panose="020F0502020204030204" pitchFamily="34" charset="0"/>
              </a:rPr>
            </a:br>
            <a:r>
              <a:rPr lang="en-US" sz="2400" dirty="0">
                <a:latin typeface="Calibri" panose="020F0502020204030204" pitchFamily="34" charset="0"/>
                <a:cs typeface="Calibri" panose="020F0502020204030204" pitchFamily="34" charset="0"/>
              </a:rPr>
              <a:t>          Impaired color vision.</a:t>
            </a:r>
            <a:br>
              <a:rPr lang="en-US" sz="2400" dirty="0">
                <a:latin typeface="Calibri" panose="020F0502020204030204" pitchFamily="34" charset="0"/>
                <a:cs typeface="Calibri" panose="020F0502020204030204" pitchFamily="34" charset="0"/>
              </a:rPr>
            </a:br>
            <a:r>
              <a:rPr lang="en-US" sz="2400" dirty="0">
                <a:latin typeface="Calibri" panose="020F0502020204030204" pitchFamily="34" charset="0"/>
                <a:cs typeface="Calibri" panose="020F0502020204030204" pitchFamily="34" charset="0"/>
              </a:rPr>
              <a:t>          Dark or empty areas in your vision.</a:t>
            </a:r>
            <a:br>
              <a:rPr lang="en-US" sz="2400" dirty="0">
                <a:latin typeface="Calibri" panose="020F0502020204030204" pitchFamily="34" charset="0"/>
                <a:cs typeface="Calibri" panose="020F0502020204030204" pitchFamily="34" charset="0"/>
              </a:rPr>
            </a:br>
            <a:r>
              <a:rPr lang="en-US" sz="2400" dirty="0">
                <a:latin typeface="Calibri" panose="020F0502020204030204" pitchFamily="34" charset="0"/>
                <a:cs typeface="Calibri" panose="020F0502020204030204" pitchFamily="34" charset="0"/>
              </a:rPr>
              <a:t>          Vision loss.</a:t>
            </a:r>
            <a:br>
              <a:rPr lang="en-US" sz="2400" dirty="0">
                <a:latin typeface="Calibri" panose="020F0502020204030204" pitchFamily="34" charset="0"/>
                <a:cs typeface="Calibri" panose="020F0502020204030204" pitchFamily="34" charset="0"/>
              </a:rPr>
            </a:br>
            <a:r>
              <a:rPr lang="en-US" sz="2400" dirty="0">
                <a:latin typeface="Calibri" panose="020F0502020204030204" pitchFamily="34" charset="0"/>
                <a:cs typeface="Calibri" panose="020F0502020204030204" pitchFamily="34" charset="0"/>
              </a:rPr>
              <a:t>          Diabetic retinopathy usually affects both eyes.</a:t>
            </a:r>
            <a:r>
              <a:rPr lang="en-US" sz="2400" dirty="0"/>
              <a:t/>
            </a:r>
            <a:br>
              <a:rPr lang="en-US" sz="2400" dirty="0"/>
            </a:br>
            <a:endParaRPr lang="en-IN" sz="2400" dirty="0"/>
          </a:p>
        </p:txBody>
      </p:sp>
    </p:spTree>
    <p:extLst>
      <p:ext uri="{BB962C8B-B14F-4D97-AF65-F5344CB8AC3E}">
        <p14:creationId xmlns:p14="http://schemas.microsoft.com/office/powerpoint/2010/main" xmlns="" val="50500107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xmlns="" id="{37BF7386-4ACF-44E9-9503-B9E282041EA2}"/>
              </a:ext>
            </a:extLst>
          </p:cNvPr>
          <p:cNvSpPr>
            <a:spLocks noGrp="1"/>
          </p:cNvSpPr>
          <p:nvPr>
            <p:ph type="title"/>
          </p:nvPr>
        </p:nvSpPr>
        <p:spPr>
          <a:xfrm>
            <a:off x="685800" y="764373"/>
            <a:ext cx="10820400" cy="1293028"/>
          </a:xfrm>
        </p:spPr>
        <p:txBody>
          <a:bodyPr>
            <a:normAutofit/>
          </a:bodyPr>
          <a:lstStyle/>
          <a:p>
            <a:pPr marL="571500" indent="-571500" algn="l">
              <a:buFont typeface="Arial" panose="020B0604020202020204" pitchFamily="34" charset="0"/>
              <a:buChar char="•"/>
            </a:pPr>
            <a:r>
              <a:rPr lang="en-IN" sz="3600" dirty="0">
                <a:solidFill>
                  <a:schemeClr val="accent1">
                    <a:lumMod val="60000"/>
                    <a:lumOff val="40000"/>
                  </a:schemeClr>
                </a:solidFill>
                <a:latin typeface="Calibri" panose="020F0502020204030204" pitchFamily="34" charset="0"/>
                <a:cs typeface="Calibri" panose="020F0502020204030204" pitchFamily="34" charset="0"/>
              </a:rPr>
              <a:t>causes</a:t>
            </a:r>
          </a:p>
        </p:txBody>
      </p:sp>
      <p:sp>
        <p:nvSpPr>
          <p:cNvPr id="12" name="Content Placeholder 11">
            <a:extLst>
              <a:ext uri="{FF2B5EF4-FFF2-40B4-BE49-F238E27FC236}">
                <a16:creationId xmlns:a16="http://schemas.microsoft.com/office/drawing/2014/main" xmlns="" id="{10A89321-F19F-4134-9EA9-FA5D17ADA1A6}"/>
              </a:ext>
            </a:extLst>
          </p:cNvPr>
          <p:cNvSpPr>
            <a:spLocks noGrp="1"/>
          </p:cNvSpPr>
          <p:nvPr>
            <p:ph idx="1"/>
          </p:nvPr>
        </p:nvSpPr>
        <p:spPr>
          <a:xfrm>
            <a:off x="685800" y="2194560"/>
            <a:ext cx="10820400" cy="4437059"/>
          </a:xfrm>
        </p:spPr>
        <p:txBody>
          <a:bodyPr>
            <a:noAutofit/>
          </a:bodyPr>
          <a:lstStyle/>
          <a:p>
            <a:r>
              <a:rPr lang="en-US" sz="2000" dirty="0">
                <a:latin typeface="Calibri" panose="020F0502020204030204" pitchFamily="34" charset="0"/>
                <a:cs typeface="Calibri" panose="020F0502020204030204" pitchFamily="34" charset="0"/>
              </a:rPr>
              <a:t>Over time, too much sugar in your blood can lead to the blockage of the tiny blood vessels that nourish the retina, cutting off its blood supply. As a result, the eye attempts to grow new blood vessels. But these new blood vessels don't develop properly and can leak easily.</a:t>
            </a:r>
          </a:p>
          <a:p>
            <a:r>
              <a:rPr lang="en-US" sz="2000" dirty="0">
                <a:latin typeface="Calibri" panose="020F0502020204030204" pitchFamily="34" charset="0"/>
                <a:cs typeface="Calibri" panose="020F0502020204030204" pitchFamily="34" charset="0"/>
              </a:rPr>
              <a:t>There are two types of diabetic retinopathy.</a:t>
            </a:r>
          </a:p>
          <a:p>
            <a:r>
              <a:rPr lang="en-US" sz="2800" dirty="0">
                <a:latin typeface="Calibri" panose="020F0502020204030204" pitchFamily="34" charset="0"/>
                <a:cs typeface="Calibri" panose="020F0502020204030204" pitchFamily="34" charset="0"/>
              </a:rPr>
              <a:t>      </a:t>
            </a:r>
            <a:r>
              <a:rPr lang="en-US" sz="2800" dirty="0">
                <a:solidFill>
                  <a:schemeClr val="accent1">
                    <a:lumMod val="60000"/>
                    <a:lumOff val="40000"/>
                  </a:schemeClr>
                </a:solidFill>
                <a:latin typeface="Calibri" panose="020F0502020204030204" pitchFamily="34" charset="0"/>
                <a:cs typeface="Calibri" panose="020F0502020204030204" pitchFamily="34" charset="0"/>
              </a:rPr>
              <a:t>Early diabetic retinopathy:</a:t>
            </a:r>
          </a:p>
          <a:p>
            <a:r>
              <a:rPr lang="en-US" sz="2000" dirty="0">
                <a:latin typeface="Calibri" panose="020F0502020204030204" pitchFamily="34" charset="0"/>
                <a:cs typeface="Calibri" panose="020F0502020204030204" pitchFamily="34" charset="0"/>
              </a:rPr>
              <a:t>In this more common form — called non-proliferative diabetic retinopathy (NPDR) — new blood vessels aren't growing (proliferating).</a:t>
            </a:r>
          </a:p>
          <a:p>
            <a:r>
              <a:rPr lang="en-US" sz="2000" dirty="0">
                <a:latin typeface="Calibri" panose="020F0502020204030204" pitchFamily="34" charset="0"/>
                <a:cs typeface="Calibri" panose="020F0502020204030204" pitchFamily="34" charset="0"/>
              </a:rPr>
              <a:t>When you have NPDR, the walls of the blood vessels in your retina weaken. Tiny bulges (microaneurysms) protrude from the vessel walls of the smaller vessels, sometimes leaking fluid and blood into the retina. Larger retinal vessels can begin to dilate and become irregular in diameter, as well. NPDR can progress from mild to severe, as more blood vessels become blocked.</a:t>
            </a:r>
          </a:p>
          <a:p>
            <a:r>
              <a:rPr lang="en-US" sz="2000" dirty="0">
                <a:latin typeface="Calibri" panose="020F0502020204030204" pitchFamily="34" charset="0"/>
                <a:cs typeface="Calibri" panose="020F0502020204030204" pitchFamily="34" charset="0"/>
              </a:rPr>
              <a:t>Nerve fibers in the retina may begin to swell. Sometimes the central part of the retina (macula) begins to swell (macular edema), a condition that requires treatment.</a:t>
            </a:r>
            <a:endParaRPr lang="en-IN"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xmlns="" val="330569366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F20DE62-1BC4-4FE8-AD28-5C461B7C076D}"/>
              </a:ext>
            </a:extLst>
          </p:cNvPr>
          <p:cNvSpPr>
            <a:spLocks noGrp="1"/>
          </p:cNvSpPr>
          <p:nvPr>
            <p:ph type="title"/>
          </p:nvPr>
        </p:nvSpPr>
        <p:spPr>
          <a:xfrm>
            <a:off x="685800" y="764373"/>
            <a:ext cx="10820400" cy="1293028"/>
          </a:xfrm>
        </p:spPr>
        <p:txBody>
          <a:bodyPr>
            <a:normAutofit/>
          </a:bodyPr>
          <a:lstStyle/>
          <a:p>
            <a:pPr marL="342900" indent="-342900" algn="l">
              <a:buFont typeface="Arial" panose="020B0604020202020204" pitchFamily="34" charset="0"/>
              <a:buChar char="•"/>
            </a:pPr>
            <a:r>
              <a:rPr lang="en-US" sz="2800" dirty="0">
                <a:solidFill>
                  <a:schemeClr val="accent1">
                    <a:lumMod val="60000"/>
                    <a:lumOff val="40000"/>
                  </a:schemeClr>
                </a:solidFill>
                <a:latin typeface="Calibri" panose="020F0502020204030204" pitchFamily="34" charset="0"/>
                <a:cs typeface="Calibri" panose="020F0502020204030204" pitchFamily="34" charset="0"/>
              </a:rPr>
              <a:t>Advanced diabetic retinopathy:</a:t>
            </a:r>
            <a:endParaRPr lang="en-IN" sz="2800" dirty="0">
              <a:solidFill>
                <a:schemeClr val="accent1">
                  <a:lumMod val="60000"/>
                  <a:lumOff val="40000"/>
                </a:schemeClr>
              </a:solidFill>
            </a:endParaRPr>
          </a:p>
        </p:txBody>
      </p:sp>
      <p:sp>
        <p:nvSpPr>
          <p:cNvPr id="3" name="Content Placeholder 2">
            <a:extLst>
              <a:ext uri="{FF2B5EF4-FFF2-40B4-BE49-F238E27FC236}">
                <a16:creationId xmlns:a16="http://schemas.microsoft.com/office/drawing/2014/main" xmlns="" id="{F4DE50EA-360C-4288-B08B-C9819C21FCC0}"/>
              </a:ext>
            </a:extLst>
          </p:cNvPr>
          <p:cNvSpPr>
            <a:spLocks noGrp="1"/>
          </p:cNvSpPr>
          <p:nvPr>
            <p:ph sz="half" idx="1"/>
          </p:nvPr>
        </p:nvSpPr>
        <p:spPr>
          <a:xfrm>
            <a:off x="685799" y="2194559"/>
            <a:ext cx="6593889" cy="4024125"/>
          </a:xfrm>
        </p:spPr>
        <p:txBody>
          <a:bodyPr>
            <a:normAutofit fontScale="85000" lnSpcReduction="20000"/>
          </a:bodyPr>
          <a:lstStyle/>
          <a:p>
            <a:r>
              <a:rPr lang="en-US" sz="2600" dirty="0">
                <a:latin typeface="Calibri" panose="020F0502020204030204" pitchFamily="34" charset="0"/>
                <a:cs typeface="Calibri" panose="020F0502020204030204" pitchFamily="34" charset="0"/>
              </a:rPr>
              <a:t>Diabetic retinopathy can progress to this more severe type, known as proliferative diabetic retinopathy. In this type, damaged blood vessels close off, causing the growth of new, abnormal blood vessels in the retina, and can leak into the clear, jelly-like substance that fills the center of your eye (vitreous).</a:t>
            </a:r>
          </a:p>
          <a:p>
            <a:pPr marL="0" indent="0">
              <a:buNone/>
            </a:pPr>
            <a:endParaRPr lang="en-US" sz="2600" dirty="0">
              <a:latin typeface="Calibri" panose="020F0502020204030204" pitchFamily="34" charset="0"/>
              <a:cs typeface="Calibri" panose="020F0502020204030204" pitchFamily="34" charset="0"/>
            </a:endParaRPr>
          </a:p>
          <a:p>
            <a:r>
              <a:rPr lang="en-US" sz="2600" dirty="0">
                <a:latin typeface="Calibri" panose="020F0502020204030204" pitchFamily="34" charset="0"/>
                <a:cs typeface="Calibri" panose="020F0502020204030204" pitchFamily="34" charset="0"/>
              </a:rPr>
              <a:t>Eventually, scar tissue stimulated by the growth of new blood vessels may cause the retina to detach from the back of your eye. If the new blood vessels interfere with the normal flow of fluid out of the eye, pressure may build up in the eyeball. This can damage the nerve that carries images from your eye to your brain (optic nerve), resulting in glaucoma</a:t>
            </a:r>
            <a:r>
              <a:rPr lang="en-US" sz="2400" dirty="0">
                <a:latin typeface="Calibri" panose="020F0502020204030204" pitchFamily="34" charset="0"/>
                <a:cs typeface="Calibri" panose="020F0502020204030204" pitchFamily="34" charset="0"/>
              </a:rPr>
              <a:t>.</a:t>
            </a:r>
            <a:endParaRPr lang="en-IN" sz="2400" dirty="0">
              <a:latin typeface="Calibri" panose="020F0502020204030204" pitchFamily="34" charset="0"/>
              <a:cs typeface="Calibri" panose="020F0502020204030204" pitchFamily="34" charset="0"/>
            </a:endParaRPr>
          </a:p>
        </p:txBody>
      </p:sp>
      <p:pic>
        <p:nvPicPr>
          <p:cNvPr id="2050" name="Picture 2" descr="Illustration showing severe nonproliferative diabetic retinopathy &#10;">
            <a:extLst>
              <a:ext uri="{FF2B5EF4-FFF2-40B4-BE49-F238E27FC236}">
                <a16:creationId xmlns:a16="http://schemas.microsoft.com/office/drawing/2014/main" xmlns="" id="{DA5C1FB9-3BA0-457E-996D-BF5168E3A809}"/>
              </a:ext>
            </a:extLst>
          </p:cNvPr>
          <p:cNvPicPr>
            <a:picLocks noGrp="1" noChangeAspect="1" noChangeArrowheads="1"/>
          </p:cNvPicPr>
          <p:nvPr>
            <p:ph sz="half" idx="2"/>
          </p:nvPr>
        </p:nvPicPr>
        <p:blipFill>
          <a:blip r:embed="rId2">
            <a:extLst>
              <a:ext uri="{28A0092B-C50C-407E-A947-70E740481C1C}">
                <a14:useLocalDpi xmlns:a14="http://schemas.microsoft.com/office/drawing/2010/main" xmlns="" val="0"/>
              </a:ext>
            </a:extLst>
          </a:blip>
          <a:srcRect/>
          <a:stretch>
            <a:fillRect/>
          </a:stretch>
        </p:blipFill>
        <p:spPr bwMode="auto">
          <a:xfrm>
            <a:off x="7910591" y="1376039"/>
            <a:ext cx="3204251" cy="4800055"/>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350696453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Diabetic Retinopathy">
            <a:extLst>
              <a:ext uri="{FF2B5EF4-FFF2-40B4-BE49-F238E27FC236}">
                <a16:creationId xmlns:a16="http://schemas.microsoft.com/office/drawing/2014/main" xmlns="" id="{051D38C4-E635-488F-8AC3-1B29513BF03E}"/>
              </a:ext>
            </a:extLst>
          </p:cNvPr>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2762250" y="529608"/>
            <a:ext cx="6667500" cy="3028950"/>
          </a:xfrm>
          <a:prstGeom prst="rect">
            <a:avLst/>
          </a:prstGeom>
          <a:noFill/>
          <a:extLst>
            <a:ext uri="{909E8E84-426E-40DD-AFC4-6F175D3DCCD1}">
              <a14:hiddenFill xmlns:a14="http://schemas.microsoft.com/office/drawing/2010/main" xmlns="">
                <a:solidFill>
                  <a:srgbClr val="FFFFFF"/>
                </a:solidFill>
              </a14:hiddenFill>
            </a:ext>
          </a:extLst>
        </p:spPr>
      </p:pic>
      <p:pic>
        <p:nvPicPr>
          <p:cNvPr id="3076" name="Picture 4" descr="https://mediad.publicbroadcasting.net/p/wxxi2/files/styles/large/public/201805/diab_ret.png">
            <a:extLst>
              <a:ext uri="{FF2B5EF4-FFF2-40B4-BE49-F238E27FC236}">
                <a16:creationId xmlns:a16="http://schemas.microsoft.com/office/drawing/2014/main" xmlns="" id="{C958BD13-09B4-4A31-8D60-C0929B3634D1}"/>
              </a:ext>
            </a:extLst>
          </p:cNvPr>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1501806" y="237477"/>
            <a:ext cx="9188388" cy="6383046"/>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295829640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58F511C-82DB-4E8D-AFAF-39C3377B4031}"/>
              </a:ext>
            </a:extLst>
          </p:cNvPr>
          <p:cNvSpPr>
            <a:spLocks noGrp="1"/>
          </p:cNvSpPr>
          <p:nvPr>
            <p:ph type="title"/>
          </p:nvPr>
        </p:nvSpPr>
        <p:spPr>
          <a:xfrm>
            <a:off x="905522" y="764373"/>
            <a:ext cx="10600678" cy="1293028"/>
          </a:xfrm>
        </p:spPr>
        <p:txBody>
          <a:bodyPr>
            <a:normAutofit/>
          </a:bodyPr>
          <a:lstStyle/>
          <a:p>
            <a:pPr algn="l"/>
            <a:r>
              <a:rPr lang="en-IN" sz="5400" dirty="0">
                <a:solidFill>
                  <a:schemeClr val="accent6">
                    <a:lumMod val="40000"/>
                    <a:lumOff val="60000"/>
                  </a:schemeClr>
                </a:solidFill>
                <a:latin typeface="Calibri" panose="020F0502020204030204" pitchFamily="34" charset="0"/>
                <a:cs typeface="Calibri" panose="020F0502020204030204" pitchFamily="34" charset="0"/>
              </a:rPr>
              <a:t>Problem statement</a:t>
            </a:r>
          </a:p>
        </p:txBody>
      </p:sp>
      <p:sp>
        <p:nvSpPr>
          <p:cNvPr id="3" name="Content Placeholder 2">
            <a:extLst>
              <a:ext uri="{FF2B5EF4-FFF2-40B4-BE49-F238E27FC236}">
                <a16:creationId xmlns:a16="http://schemas.microsoft.com/office/drawing/2014/main" xmlns="" id="{33BADBCA-85D3-4435-B4B4-4A1C845E1401}"/>
              </a:ext>
            </a:extLst>
          </p:cNvPr>
          <p:cNvSpPr>
            <a:spLocks noGrp="1"/>
          </p:cNvSpPr>
          <p:nvPr>
            <p:ph idx="1"/>
          </p:nvPr>
        </p:nvSpPr>
        <p:spPr/>
        <p:txBody>
          <a:bodyPr>
            <a:noAutofit/>
          </a:bodyPr>
          <a:lstStyle/>
          <a:p>
            <a:r>
              <a:rPr lang="en-US" sz="2800" dirty="0">
                <a:latin typeface="Calibri" panose="020F0502020204030204" pitchFamily="34" charset="0"/>
                <a:cs typeface="Calibri" panose="020F0502020204030204" pitchFamily="34" charset="0"/>
              </a:rPr>
              <a:t>Diabetic retinopathy is an eye disease caused by diabetes that can lead to loss of vision or even complete blindness. Diabetic retinopathy accounts for 12% of all new cases of blindness in the United States, and is the leading cause of blindness for people aged 20 to 64 years. Diabetic retinopathy is a diabetes complication that affects eyes. It's caused by damage to the blood vessels of the light-sensitive tissue at the back of the eye (retina) Millions of people suffer from diabetic retinopathy, the leading cause of blindness among working aged adults.</a:t>
            </a:r>
            <a:br>
              <a:rPr lang="en-US" sz="2800" dirty="0">
                <a:latin typeface="Calibri" panose="020F0502020204030204" pitchFamily="34" charset="0"/>
                <a:cs typeface="Calibri" panose="020F0502020204030204" pitchFamily="34" charset="0"/>
              </a:rPr>
            </a:br>
            <a:r>
              <a:rPr lang="en-US" sz="2800" dirty="0" err="1">
                <a:latin typeface="Calibri" panose="020F0502020204030204" pitchFamily="34" charset="0"/>
                <a:cs typeface="Calibri" panose="020F0502020204030204" pitchFamily="34" charset="0"/>
              </a:rPr>
              <a:t>So,we</a:t>
            </a:r>
            <a:r>
              <a:rPr lang="en-US" sz="2800" dirty="0">
                <a:latin typeface="Calibri" panose="020F0502020204030204" pitchFamily="34" charset="0"/>
                <a:cs typeface="Calibri" panose="020F0502020204030204" pitchFamily="34" charset="0"/>
              </a:rPr>
              <a:t> have to build an application </a:t>
            </a:r>
            <a:r>
              <a:rPr lang="en-US" sz="2800" dirty="0" err="1">
                <a:latin typeface="Calibri" panose="020F0502020204030204" pitchFamily="34" charset="0"/>
                <a:cs typeface="Calibri" panose="020F0502020204030204" pitchFamily="34" charset="0"/>
              </a:rPr>
              <a:t>ui</a:t>
            </a:r>
            <a:r>
              <a:rPr lang="en-US" sz="2800" dirty="0">
                <a:latin typeface="Calibri" panose="020F0502020204030204" pitchFamily="34" charset="0"/>
                <a:cs typeface="Calibri" panose="020F0502020204030204" pitchFamily="34" charset="0"/>
              </a:rPr>
              <a:t> such that it can predict the disease by using deep learning(convolution neural network).</a:t>
            </a:r>
          </a:p>
          <a:p>
            <a:pPr marL="0" indent="0">
              <a:buNone/>
            </a:pPr>
            <a:r>
              <a:rPr lang="en-US" sz="2800" dirty="0">
                <a:latin typeface="Calibri" panose="020F0502020204030204" pitchFamily="34" charset="0"/>
                <a:cs typeface="Calibri" panose="020F0502020204030204" pitchFamily="34" charset="0"/>
              </a:rPr>
              <a:t/>
            </a:r>
            <a:br>
              <a:rPr lang="en-US" sz="2800" dirty="0">
                <a:latin typeface="Calibri" panose="020F0502020204030204" pitchFamily="34" charset="0"/>
                <a:cs typeface="Calibri" panose="020F0502020204030204" pitchFamily="34" charset="0"/>
              </a:rPr>
            </a:br>
            <a:endParaRPr lang="en-IN" sz="28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xmlns="" val="401718516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66B8C6F-16D7-446F-B31A-94A70BC68BE6}"/>
              </a:ext>
            </a:extLst>
          </p:cNvPr>
          <p:cNvSpPr>
            <a:spLocks noGrp="1"/>
          </p:cNvSpPr>
          <p:nvPr>
            <p:ph type="title"/>
          </p:nvPr>
        </p:nvSpPr>
        <p:spPr>
          <a:xfrm>
            <a:off x="1038687" y="764373"/>
            <a:ext cx="10467513" cy="1293028"/>
          </a:xfrm>
        </p:spPr>
        <p:txBody>
          <a:bodyPr>
            <a:normAutofit/>
          </a:bodyPr>
          <a:lstStyle/>
          <a:p>
            <a:pPr algn="l"/>
            <a:r>
              <a:rPr lang="en-IN" sz="5400" dirty="0">
                <a:solidFill>
                  <a:schemeClr val="accent6">
                    <a:lumMod val="40000"/>
                    <a:lumOff val="60000"/>
                  </a:schemeClr>
                </a:solidFill>
                <a:latin typeface="Calibri" panose="020F0502020204030204" pitchFamily="34" charset="0"/>
                <a:cs typeface="Calibri" panose="020F0502020204030204" pitchFamily="34" charset="0"/>
              </a:rPr>
              <a:t>solution</a:t>
            </a:r>
          </a:p>
        </p:txBody>
      </p:sp>
      <p:sp>
        <p:nvSpPr>
          <p:cNvPr id="3" name="Content Placeholder 2">
            <a:extLst>
              <a:ext uri="{FF2B5EF4-FFF2-40B4-BE49-F238E27FC236}">
                <a16:creationId xmlns:a16="http://schemas.microsoft.com/office/drawing/2014/main" xmlns="" id="{A73934BE-9E77-4662-9B99-C58CD958EF5B}"/>
              </a:ext>
            </a:extLst>
          </p:cNvPr>
          <p:cNvSpPr>
            <a:spLocks noGrp="1"/>
          </p:cNvSpPr>
          <p:nvPr>
            <p:ph idx="1"/>
          </p:nvPr>
        </p:nvSpPr>
        <p:spPr/>
        <p:txBody>
          <a:bodyPr>
            <a:normAutofit/>
          </a:bodyPr>
          <a:lstStyle/>
          <a:p>
            <a:r>
              <a:rPr lang="en-US" sz="2800" dirty="0">
                <a:latin typeface="Calibri" panose="020F0502020204030204" pitchFamily="34" charset="0"/>
                <a:cs typeface="Calibri" panose="020F0502020204030204" pitchFamily="34" charset="0"/>
              </a:rPr>
              <a:t>The main objective is to scale the efforts of lab technicians through technology to gain the ability to automatically screen images for disease and provide information on how severe the condition may be. This project is capable of classifying images based on disease pathology from four severity levels. A convolutional neural network (CNN) convolves an input image with a defined weight matrix to extract specific image features without losing spatial arrangement information. There will be a web application through which user can give their input image then they can check the predicted output and this application is integrated with trained CNN model.</a:t>
            </a:r>
            <a:endParaRPr lang="en-IN" sz="28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xmlns="" val="330959332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C753F6F-32CB-42A1-89FE-CAA069F04D1E}"/>
              </a:ext>
            </a:extLst>
          </p:cNvPr>
          <p:cNvSpPr>
            <a:spLocks noGrp="1"/>
          </p:cNvSpPr>
          <p:nvPr>
            <p:ph type="title"/>
          </p:nvPr>
        </p:nvSpPr>
        <p:spPr>
          <a:xfrm>
            <a:off x="685800" y="764373"/>
            <a:ext cx="10820400" cy="1293028"/>
          </a:xfrm>
        </p:spPr>
        <p:txBody>
          <a:bodyPr>
            <a:normAutofit/>
          </a:bodyPr>
          <a:lstStyle/>
          <a:p>
            <a:pPr algn="l"/>
            <a:r>
              <a:rPr lang="en-IN" sz="5400" dirty="0">
                <a:solidFill>
                  <a:schemeClr val="accent6">
                    <a:lumMod val="40000"/>
                    <a:lumOff val="60000"/>
                  </a:schemeClr>
                </a:solidFill>
                <a:latin typeface="Calibri" panose="020F0502020204030204" pitchFamily="34" charset="0"/>
                <a:cs typeface="Calibri" panose="020F0502020204030204" pitchFamily="34" charset="0"/>
              </a:rPr>
              <a:t>Flow chart</a:t>
            </a:r>
          </a:p>
        </p:txBody>
      </p:sp>
      <p:pic>
        <p:nvPicPr>
          <p:cNvPr id="4" name="Content Placeholder 3">
            <a:extLst>
              <a:ext uri="{FF2B5EF4-FFF2-40B4-BE49-F238E27FC236}">
                <a16:creationId xmlns:a16="http://schemas.microsoft.com/office/drawing/2014/main" xmlns="" id="{BA512749-A53C-4B5A-8058-0447FD61090D}"/>
              </a:ext>
            </a:extLst>
          </p:cNvPr>
          <p:cNvPicPr>
            <a:picLocks noGrp="1" noChangeAspect="1"/>
          </p:cNvPicPr>
          <p:nvPr>
            <p:ph idx="1"/>
          </p:nvPr>
        </p:nvPicPr>
        <p:blipFill>
          <a:blip r:embed="rId2"/>
          <a:stretch>
            <a:fillRect/>
          </a:stretch>
        </p:blipFill>
        <p:spPr>
          <a:xfrm>
            <a:off x="1495360" y="2309335"/>
            <a:ext cx="7834120" cy="4024313"/>
          </a:xfrm>
          <a:prstGeom prst="rect">
            <a:avLst/>
          </a:prstGeom>
        </p:spPr>
      </p:pic>
    </p:spTree>
    <p:extLst>
      <p:ext uri="{BB962C8B-B14F-4D97-AF65-F5344CB8AC3E}">
        <p14:creationId xmlns:p14="http://schemas.microsoft.com/office/powerpoint/2010/main" xmlns="" val="1738531914"/>
      </p:ext>
    </p:extLst>
  </p:cSld>
  <p:clrMapOvr>
    <a:masterClrMapping/>
  </p:clrMapOvr>
  <p:timing>
    <p:tnLst>
      <p:par>
        <p:cTn id="1" dur="indefinite" restart="never" nodeType="tmRoot"/>
      </p:par>
    </p:tnLst>
  </p:timing>
</p:sld>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Vapor Trail">
      <a:majorFont>
        <a:latin typeface="Century Gothic"/>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Vapor Trail" id="{4FDF2955-7D9C-493C-B9F9-C205151B46CD}" vid="{8F31A783-2159-4870-BC29-2BA7D038EA44}"/>
    </a:ext>
  </a:extLst>
</a:theme>
</file>

<file path=docProps/app.xml><?xml version="1.0" encoding="utf-8"?>
<Properties xmlns="http://schemas.openxmlformats.org/officeDocument/2006/extended-properties" xmlns:vt="http://schemas.openxmlformats.org/officeDocument/2006/docPropsVTypes">
  <Template>TM04033937[[fn=Vapor Trail]]</Template>
  <TotalTime>165</TotalTime>
  <Words>1065</Words>
  <Application>Microsoft Office PowerPoint</Application>
  <PresentationFormat>Custom</PresentationFormat>
  <Paragraphs>36</Paragraphs>
  <Slides>28</Slides>
  <Notes>0</Notes>
  <HiddenSlides>0</HiddenSlides>
  <MMClips>0</MMClips>
  <ScaleCrop>false</ScaleCrop>
  <HeadingPairs>
    <vt:vector size="4" baseType="variant">
      <vt:variant>
        <vt:lpstr>Theme</vt:lpstr>
      </vt:variant>
      <vt:variant>
        <vt:i4>1</vt:i4>
      </vt:variant>
      <vt:variant>
        <vt:lpstr>Slide Titles</vt:lpstr>
      </vt:variant>
      <vt:variant>
        <vt:i4>28</vt:i4>
      </vt:variant>
    </vt:vector>
  </HeadingPairs>
  <TitlesOfParts>
    <vt:vector size="29" baseType="lpstr">
      <vt:lpstr>Vapor Trail</vt:lpstr>
      <vt:lpstr>                                                      Project title: Identify signs of diabetic retinopathy in eye images</vt:lpstr>
      <vt:lpstr>introduction</vt:lpstr>
      <vt:lpstr>Symptoms  You might not have symptoms in the early stages of diabetic retinopathy. As the condition progresses, diabetic retinopathy symptoms may include:          Spots or dark strings floating in your vision (floaters).           Blurred vision.           Fluctuating vision.           Impaired color vision.           Dark or empty areas in your vision.           Vision loss.           Diabetic retinopathy usually affects both eyes. </vt:lpstr>
      <vt:lpstr>causes</vt:lpstr>
      <vt:lpstr>Advanced diabetic retinopathy:</vt:lpstr>
      <vt:lpstr>Slide 6</vt:lpstr>
      <vt:lpstr>Problem statement</vt:lpstr>
      <vt:lpstr>solution</vt:lpstr>
      <vt:lpstr>Flow chart</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conclusion</vt:lpstr>
      <vt:lpstr>Slide 26</vt:lpstr>
      <vt:lpstr>Slide 27</vt:lpstr>
      <vt:lpstr>Thank you</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KOTLA CHINMAI</dc:creator>
  <cp:lastModifiedBy>Prasoona</cp:lastModifiedBy>
  <cp:revision>38</cp:revision>
  <dcterms:created xsi:type="dcterms:W3CDTF">2020-06-07T05:11:43Z</dcterms:created>
  <dcterms:modified xsi:type="dcterms:W3CDTF">2020-06-11T12:48:49Z</dcterms:modified>
</cp:coreProperties>
</file>